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73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86" y="129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5CC67-56CB-492F-8152-0870FE2CA5E0}" type="datetimeFigureOut">
              <a:rPr lang="ko-KR" altLang="en-US" smtClean="0"/>
              <a:t>2026-01-28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1B116-AACA-4CE2-ACB7-13F0B01C9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B116-AACA-4CE2-ACB7-13F0B01C9F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8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1B116-AACA-4CE2-ACB7-13F0B01C9F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4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4A3B8"/>
                </a:solidFill>
                <a:latin typeface="Arial"/>
              </a:defRPr>
            </a:pPr>
            <a:r>
              <a:t>arXiv:2512.03052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097280"/>
            <a:ext cx="657906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400" b="1">
                <a:solidFill>
                  <a:srgbClr val="FFFFFF"/>
                </a:solidFill>
                <a:latin typeface="Arial"/>
              </a:defRPr>
            </a:pPr>
            <a:r>
              <a:t>LATTICE: </a:t>
            </a:r>
            <a:endParaRPr lang="en-US"/>
          </a:p>
          <a:p>
            <a:pPr algn="l">
              <a:defRPr sz="3400" b="1">
                <a:solidFill>
                  <a:srgbClr val="FFFFFF"/>
                </a:solidFill>
                <a:latin typeface="Arial"/>
              </a:defRPr>
            </a:pPr>
            <a:r>
              <a:rPr lang="en-US"/>
              <a:t>Scalable 3D Representation for Latent Diffusion Transformer</a:t>
            </a:r>
            <a:endParaRPr/>
          </a:p>
        </p:txBody>
      </p:sp>
      <p:pic>
        <p:nvPicPr>
          <p:cNvPr id="8" name="Picture 7" descr="lattice_m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36" y="2877403"/>
            <a:ext cx="6749933" cy="3753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1520" y="5029200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FFFFFF"/>
                </a:solidFill>
                <a:latin typeface="Arial"/>
              </a:defRPr>
            </a:pPr>
            <a:r>
              <a:t>발표: 조인영 | 2026년 1월 28일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520" y="5394960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64748B"/>
                </a:solidFill>
                <a:latin typeface="Arial"/>
              </a:defRPr>
            </a:pPr>
            <a:r>
              <a:t>Weekly Paper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D54CB-AE30-D309-0239-8BF793E83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72FB82-160F-6B7F-A350-A10542411499}"/>
              </a:ext>
            </a:extLst>
          </p:cNvPr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LATTICE 전체 그림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5AF03-E358-26C1-780B-8F39435B7534}"/>
              </a:ext>
            </a:extLst>
          </p:cNvPr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9 / 16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0803BB-1F05-6242-2209-E9B515E6B81A}"/>
              </a:ext>
            </a:extLst>
          </p:cNvPr>
          <p:cNvSpPr/>
          <p:nvPr/>
        </p:nvSpPr>
        <p:spPr>
          <a:xfrm>
            <a:off x="731520" y="1005840"/>
            <a:ext cx="3200400" cy="1371600"/>
          </a:xfrm>
          <a:prstGeom prst="roundRect">
            <a:avLst/>
          </a:prstGeom>
          <a:solidFill>
            <a:srgbClr val="F8FAFC"/>
          </a:solidFill>
          <a:ln>
            <a:solidFill>
              <a:srgbClr val="6474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89055-68DA-3F34-CD0C-47222D9F4485}"/>
              </a:ext>
            </a:extLst>
          </p:cNvPr>
          <p:cNvSpPr txBox="1"/>
          <p:nvPr/>
        </p:nvSpPr>
        <p:spPr>
          <a:xfrm>
            <a:off x="822960" y="1097280"/>
            <a:ext cx="3017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64748B"/>
                </a:solidFill>
                <a:latin typeface="Arial"/>
              </a:defRPr>
            </a:pPr>
            <a:r>
              <a:t>1. Coarse 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7E05D-E04A-AAD5-FF20-AB58CE62E726}"/>
              </a:ext>
            </a:extLst>
          </p:cNvPr>
          <p:cNvSpPr txBox="1"/>
          <p:nvPr/>
        </p:nvSpPr>
        <p:spPr>
          <a:xfrm>
            <a:off x="4023360" y="1463040"/>
            <a:ext cx="457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0">
                <a:solidFill>
                  <a:srgbClr val="1E293B"/>
                </a:solidFill>
                <a:latin typeface="Arial"/>
              </a:defRPr>
            </a:pPr>
            <a:r>
              <a:t>→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C8C98E-D3F2-6647-C587-E01028C6A528}"/>
              </a:ext>
            </a:extLst>
          </p:cNvPr>
          <p:cNvSpPr/>
          <p:nvPr/>
        </p:nvSpPr>
        <p:spPr>
          <a:xfrm>
            <a:off x="4572000" y="1005840"/>
            <a:ext cx="3200400" cy="1371600"/>
          </a:xfrm>
          <a:prstGeom prst="roundRect">
            <a:avLst/>
          </a:prstGeom>
          <a:solidFill>
            <a:srgbClr val="EFF6FF"/>
          </a:solidFill>
          <a:ln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0B7A7-B158-BDBC-6AE8-4D3F5C5D3E04}"/>
              </a:ext>
            </a:extLst>
          </p:cNvPr>
          <p:cNvSpPr txBox="1"/>
          <p:nvPr/>
        </p:nvSpPr>
        <p:spPr>
          <a:xfrm>
            <a:off x="4663440" y="1097280"/>
            <a:ext cx="3017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2563EB"/>
                </a:solidFill>
                <a:latin typeface="Arial"/>
              </a:defRPr>
            </a:pPr>
            <a:r>
              <a:t>2. Voxelize &amp; 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A8BAE-41DF-3ABE-FE38-4AB0BDFDE531}"/>
              </a:ext>
            </a:extLst>
          </p:cNvPr>
          <p:cNvSpPr txBox="1"/>
          <p:nvPr/>
        </p:nvSpPr>
        <p:spPr>
          <a:xfrm>
            <a:off x="7863840" y="1463040"/>
            <a:ext cx="457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0">
                <a:solidFill>
                  <a:srgbClr val="1E293B"/>
                </a:solidFill>
                <a:latin typeface="Arial"/>
              </a:defRPr>
            </a:pPr>
            <a:r>
              <a:t>→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FE3549-5187-8D87-33A0-531F310A9714}"/>
              </a:ext>
            </a:extLst>
          </p:cNvPr>
          <p:cNvSpPr/>
          <p:nvPr/>
        </p:nvSpPr>
        <p:spPr>
          <a:xfrm>
            <a:off x="8412480" y="1005840"/>
            <a:ext cx="2834640" cy="1371600"/>
          </a:xfrm>
          <a:prstGeom prst="roundRect">
            <a:avLst/>
          </a:prstGeom>
          <a:solidFill>
            <a:srgbClr val="F0FDF4"/>
          </a:solidFill>
          <a:ln>
            <a:solidFill>
              <a:srgbClr val="16A3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F9FDD-EB54-8234-D335-7F79B865E669}"/>
              </a:ext>
            </a:extLst>
          </p:cNvPr>
          <p:cNvSpPr txBox="1"/>
          <p:nvPr/>
        </p:nvSpPr>
        <p:spPr>
          <a:xfrm>
            <a:off x="8503920" y="1097280"/>
            <a:ext cx="26517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16A34A"/>
                </a:solidFill>
                <a:latin typeface="Arial"/>
              </a:defRPr>
            </a:pPr>
            <a:r>
              <a:t>3. Structure-Aware DiT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7B644A5-B667-3AAF-9BC4-3FC089CB5510}"/>
              </a:ext>
            </a:extLst>
          </p:cNvPr>
          <p:cNvSpPr/>
          <p:nvPr/>
        </p:nvSpPr>
        <p:spPr>
          <a:xfrm>
            <a:off x="731520" y="2560320"/>
            <a:ext cx="10515600" cy="1828800"/>
          </a:xfrm>
          <a:prstGeom prst="roundRect">
            <a:avLst/>
          </a:prstGeom>
          <a:solidFill>
            <a:srgbClr val="F5F3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819651-0244-A43A-D571-A0128E9312E3}"/>
              </a:ext>
            </a:extLst>
          </p:cNvPr>
          <p:cNvSpPr txBox="1"/>
          <p:nvPr/>
        </p:nvSpPr>
        <p:spPr>
          <a:xfrm>
            <a:off x="914400" y="2651760"/>
            <a:ext cx="10058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1E293B"/>
                </a:solidFill>
                <a:latin typeface="Arial"/>
              </a:defRPr>
            </a:pPr>
            <a:r>
              <a:t>3D RoPE (Rotary Positional Embedding)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CD7422-288F-404B-8891-B70CBC74665B}"/>
              </a:ext>
            </a:extLst>
          </p:cNvPr>
          <p:cNvSpPr txBox="1"/>
          <p:nvPr/>
        </p:nvSpPr>
        <p:spPr>
          <a:xfrm>
            <a:off x="914400" y="3017520"/>
            <a:ext cx="10058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600"/>
              <a:t>• 토큰 인덱스</a:t>
            </a:r>
            <a:r>
              <a:rPr lang="en-US" sz="1600"/>
              <a:t>(=VoxSet</a:t>
            </a:r>
            <a:r>
              <a:rPr lang="ko-KR" altLang="en-US" sz="1600"/>
              <a:t>의 위치</a:t>
            </a:r>
            <a:r>
              <a:rPr lang="en-US" altLang="ko-KR" sz="1600"/>
              <a:t>)</a:t>
            </a:r>
            <a:r>
              <a:rPr sz="1600"/>
              <a:t>별로 회전 변환을 적용하는 Positional Embedding</a:t>
            </a:r>
            <a:br>
              <a:rPr sz="1600"/>
            </a:br>
            <a:r>
              <a:rPr sz="1600"/>
              <a:t>• q_rot = q × R(i),  k_rot = k × R(j)  →  Attention(i,j) =</a:t>
            </a:r>
            <a:r>
              <a:rPr lang="en-US" sz="1600"/>
              <a:t> </a:t>
            </a:r>
            <a:r>
              <a:rPr lang="en-US" altLang="ko-KR" sz="1600"/>
              <a:t>q × R(i) × R(j) ^T × k^T</a:t>
            </a:r>
            <a:r>
              <a:rPr lang="en-US" sz="1600"/>
              <a:t> =</a:t>
            </a:r>
            <a:r>
              <a:rPr sz="1600"/>
              <a:t> q × R(i-j) </a:t>
            </a:r>
            <a:r>
              <a:rPr lang="en-US" altLang="ko-KR" sz="1600"/>
              <a:t>×</a:t>
            </a:r>
            <a:r>
              <a:rPr sz="1600"/>
              <a:t> k^T</a:t>
            </a:r>
            <a:br>
              <a:rPr sz="1600"/>
            </a:br>
            <a:r>
              <a:rPr sz="1600"/>
              <a:t>• Attention 계산 시 절대 위치 소거, 상대 위치만 남음</a:t>
            </a:r>
            <a:br>
              <a:rPr sz="1600"/>
            </a:br>
            <a:r>
              <a:rPr sz="1600"/>
              <a:t>• 3D 확장: head dimension을 3등분해서 (x, y, z) 각각 독립 RoPE → 3D 상대 위치 인코딩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1759DF-769F-6388-6005-4ABF54B7150F}"/>
              </a:ext>
            </a:extLst>
          </p:cNvPr>
          <p:cNvSpPr/>
          <p:nvPr/>
        </p:nvSpPr>
        <p:spPr>
          <a:xfrm>
            <a:off x="731520" y="4572000"/>
            <a:ext cx="10515600" cy="1097280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1DBDAE-1F79-ED7F-0DB5-D3E3C6217359}"/>
              </a:ext>
            </a:extLst>
          </p:cNvPr>
          <p:cNvSpPr txBox="1"/>
          <p:nvPr/>
        </p:nvSpPr>
        <p:spPr>
          <a:xfrm>
            <a:off x="914400" y="4709160"/>
            <a:ext cx="1005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FFFFFF"/>
                </a:solidFill>
                <a:latin typeface="Arial"/>
              </a:defRPr>
            </a:pPr>
            <a:r>
              <a:rPr sz="1600"/>
              <a:t>VoxSet = Voxelized VecSet (고정 토큰 수) or Sparser Voxel (명시적 좌표)</a:t>
            </a:r>
            <a:br>
              <a:rPr sz="1600"/>
            </a:br>
            <a:r>
              <a:rPr sz="1600"/>
              <a:t>→ "Where"는 coarse stage가 처리, DiT는 "What"에 집중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D42405-8C23-244D-31F2-901EBD20C313}"/>
              </a:ext>
            </a:extLst>
          </p:cNvPr>
          <p:cNvSpPr txBox="1"/>
          <p:nvPr/>
        </p:nvSpPr>
        <p:spPr>
          <a:xfrm>
            <a:off x="822960" y="1371600"/>
            <a:ext cx="3017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1E293B"/>
                </a:solidFill>
                <a:latin typeface="Arial"/>
              </a:defRPr>
            </a:pPr>
            <a:r>
              <a:rPr sz="1600"/>
              <a:t>기존 VecSet/SparseVoxel</a:t>
            </a:r>
            <a:br>
              <a:rPr sz="1600"/>
            </a:br>
            <a:r>
              <a:rPr sz="1600"/>
              <a:t>모델로 coarse mesh 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2C395A-4984-C888-064D-2007ADC0FBE9}"/>
              </a:ext>
            </a:extLst>
          </p:cNvPr>
          <p:cNvSpPr txBox="1"/>
          <p:nvPr/>
        </p:nvSpPr>
        <p:spPr>
          <a:xfrm>
            <a:off x="4663440" y="1371600"/>
            <a:ext cx="3017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1E293B"/>
                </a:solidFill>
                <a:latin typeface="Arial"/>
              </a:defRPr>
            </a:pPr>
            <a:r>
              <a:rPr sz="1600"/>
              <a:t>Voxelize 후 각 voxel에서</a:t>
            </a:r>
            <a:br>
              <a:rPr sz="1600"/>
            </a:br>
            <a:r>
              <a:rPr sz="1600"/>
              <a:t>FPS로 대표점 추출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8925E-40CD-50C3-BD10-A384D67A05D9}"/>
              </a:ext>
            </a:extLst>
          </p:cNvPr>
          <p:cNvSpPr txBox="1"/>
          <p:nvPr/>
        </p:nvSpPr>
        <p:spPr>
          <a:xfrm>
            <a:off x="8503920" y="1371600"/>
            <a:ext cx="2651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1E293B"/>
                </a:solidFill>
                <a:latin typeface="Arial"/>
              </a:defRPr>
            </a:pPr>
            <a:r>
              <a:rPr sz="1600"/>
              <a:t>좌표에 3D RoPE 적용</a:t>
            </a:r>
            <a:br>
              <a:rPr sz="1600"/>
            </a:br>
            <a:r>
              <a:rPr sz="1600"/>
              <a:t>DiT로 상세 생성</a:t>
            </a:r>
          </a:p>
        </p:txBody>
      </p:sp>
    </p:spTree>
    <p:extLst>
      <p:ext uri="{BB962C8B-B14F-4D97-AF65-F5344CB8AC3E}">
        <p14:creationId xmlns:p14="http://schemas.microsoft.com/office/powerpoint/2010/main" val="191554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결과: Training-time Scaling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10 / 16</a:t>
            </a:r>
          </a:p>
        </p:txBody>
      </p:sp>
      <p:pic>
        <p:nvPicPr>
          <p:cNvPr id="7172" name="Picture 4" descr="Refer to caption">
            <a:extLst>
              <a:ext uri="{FF2B5EF4-FFF2-40B4-BE49-F238E27FC236}">
                <a16:creationId xmlns:a16="http://schemas.microsoft.com/office/drawing/2014/main" id="{F7AAB607-7124-AEE6-2E66-1243BAC30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997819" y="3216305"/>
            <a:ext cx="8401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fer to caption">
            <a:extLst>
              <a:ext uri="{FF2B5EF4-FFF2-40B4-BE49-F238E27FC236}">
                <a16:creationId xmlns:a16="http://schemas.microsoft.com/office/drawing/2014/main" id="{AD2D3B44-8310-5C76-B998-5BD17706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" y="1236429"/>
            <a:ext cx="6216232" cy="544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결과 2: Test-time Scaling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11 / 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00584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64748B"/>
                </a:solidFill>
                <a:latin typeface="Arial"/>
              </a:defRPr>
            </a:pPr>
            <a:r>
              <a:t>Active voxel에서 추출하는 대표점(토큰) 증가에 따른 성능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1520" y="5852160"/>
            <a:ext cx="10515600" cy="731520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14400" y="5989320"/>
            <a:ext cx="1005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FFFFFF"/>
                </a:solidFill>
                <a:latin typeface="Arial"/>
              </a:defRPr>
            </a:pPr>
            <a:r>
              <a:rPr sz="1600"/>
              <a:t>RoPE</a:t>
            </a:r>
            <a:r>
              <a:rPr lang="ko-KR" altLang="en-US" sz="1600"/>
              <a:t>의</a:t>
            </a:r>
            <a:r>
              <a:rPr lang="en-US" altLang="ko-KR" sz="1600"/>
              <a:t> </a:t>
            </a:r>
            <a:r>
              <a:rPr lang="ko-KR" altLang="en-US" sz="1600"/>
              <a:t>연속성</a:t>
            </a:r>
            <a:r>
              <a:rPr sz="1600"/>
              <a:t> 덕분에 학습 때보다 더 많은 토큰으로 추론해도 상대 위치 패턴 유지</a:t>
            </a:r>
          </a:p>
        </p:txBody>
      </p:sp>
      <p:pic>
        <p:nvPicPr>
          <p:cNvPr id="9218" name="Picture 2" descr="Refer to caption">
            <a:extLst>
              <a:ext uri="{FF2B5EF4-FFF2-40B4-BE49-F238E27FC236}">
                <a16:creationId xmlns:a16="http://schemas.microsoft.com/office/drawing/2014/main" id="{D2BE92B7-FF1E-57CD-A0D9-6FD97D85F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06"/>
          <a:stretch>
            <a:fillRect/>
          </a:stretch>
        </p:blipFill>
        <p:spPr bwMode="auto">
          <a:xfrm>
            <a:off x="74212" y="1721457"/>
            <a:ext cx="5961063" cy="32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fer to caption">
            <a:extLst>
              <a:ext uri="{FF2B5EF4-FFF2-40B4-BE49-F238E27FC236}">
                <a16:creationId xmlns:a16="http://schemas.microsoft.com/office/drawing/2014/main" id="{D1CBE182-8B35-3668-CF15-07A4A78B8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406"/>
          <a:stretch>
            <a:fillRect/>
          </a:stretch>
        </p:blipFill>
        <p:spPr bwMode="auto">
          <a:xfrm>
            <a:off x="6156725" y="1721457"/>
            <a:ext cx="5961063" cy="32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B1964-A226-75C9-6853-665B2F19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D3F8C3-A53E-E410-5135-80C9DEA3B05E}"/>
              </a:ext>
            </a:extLst>
          </p:cNvPr>
          <p:cNvSpPr txBox="1"/>
          <p:nvPr/>
        </p:nvSpPr>
        <p:spPr>
          <a:xfrm>
            <a:off x="731520" y="4572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결과 </a:t>
            </a:r>
            <a:r>
              <a:rPr lang="en-US"/>
              <a:t>3</a:t>
            </a:r>
            <a:r>
              <a:t>: </a:t>
            </a:r>
            <a:r>
              <a:rPr lang="en-US"/>
              <a:t>Mesh Refinement Applications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859CA-FFE9-4DD6-97D7-CB7FD21FC0B7}"/>
              </a:ext>
            </a:extLst>
          </p:cNvPr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11 /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33387-56EE-D486-032D-87795F1D5174}"/>
              </a:ext>
            </a:extLst>
          </p:cNvPr>
          <p:cNvSpPr txBox="1"/>
          <p:nvPr/>
        </p:nvSpPr>
        <p:spPr>
          <a:xfrm>
            <a:off x="731520" y="1005840"/>
            <a:ext cx="1005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64748B"/>
                </a:solidFill>
                <a:latin typeface="Arial"/>
              </a:defRPr>
            </a:pPr>
            <a:r>
              <a:rPr lang="en-US"/>
              <a:t>.</a:t>
            </a:r>
            <a:endParaRPr/>
          </a:p>
        </p:txBody>
      </p:sp>
      <p:pic>
        <p:nvPicPr>
          <p:cNvPr id="11266" name="Picture 2" descr="Refer to caption">
            <a:extLst>
              <a:ext uri="{FF2B5EF4-FFF2-40B4-BE49-F238E27FC236}">
                <a16:creationId xmlns:a16="http://schemas.microsoft.com/office/drawing/2014/main" id="{4F921051-66AC-5B57-C1E1-D43A957B3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81"/>
          <a:stretch>
            <a:fillRect/>
          </a:stretch>
        </p:blipFill>
        <p:spPr bwMode="auto">
          <a:xfrm>
            <a:off x="3520274" y="1249121"/>
            <a:ext cx="5151452" cy="53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27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Takeaway 1: Representation → Scaling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12 / 16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1600" y="1371600"/>
            <a:ext cx="9144000" cy="1828800"/>
          </a:xfrm>
          <a:prstGeom prst="roundRect">
            <a:avLst/>
          </a:prstGeom>
          <a:solidFill>
            <a:srgbClr val="EFF6FF"/>
          </a:solidFill>
          <a:ln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554480" y="1463040"/>
            <a:ext cx="87782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2563EB"/>
                </a:solidFill>
                <a:latin typeface="Arial"/>
              </a:defRPr>
            </a:pPr>
            <a:r>
              <a:t>KEY INSIGHT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4480" y="1828800"/>
            <a:ext cx="877824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1E293B"/>
                </a:solidFill>
                <a:latin typeface="Arial"/>
              </a:defRPr>
            </a:pPr>
            <a:r>
              <a:t>"Where" 말고 "What"을 생성하는 데</a:t>
            </a:r>
            <a:br/>
            <a:r>
              <a:t>모델이 집중할 수 있도록 representation을 바꿔주니까</a:t>
            </a:r>
            <a:br/>
            <a:r>
              <a:t>scaling이 더 잘된다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1600" y="3657600"/>
            <a:ext cx="4114800" cy="1097280"/>
          </a:xfrm>
          <a:prstGeom prst="roundRect">
            <a:avLst/>
          </a:prstGeom>
          <a:solidFill>
            <a:srgbClr val="FE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554480" y="3794760"/>
            <a:ext cx="37490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DC2626"/>
                </a:solidFill>
                <a:latin typeface="Arial"/>
              </a:defRPr>
            </a:pPr>
            <a:r>
              <a:t>VecSet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4480" y="4160520"/>
            <a:ext cx="3749039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1E293B"/>
                </a:solidFill>
                <a:latin typeface="Arial"/>
              </a:defRPr>
            </a:pPr>
            <a:r>
              <a:t>"Where" + "What" 동시 학습</a:t>
            </a:r>
            <a:br/>
            <a:r>
              <a:t>→ 탐색 공간 폭발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00800" y="3657600"/>
            <a:ext cx="4114800" cy="1097280"/>
          </a:xfrm>
          <a:prstGeom prst="round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6583680" y="3794760"/>
            <a:ext cx="37490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16A34A"/>
                </a:solidFill>
                <a:latin typeface="Arial"/>
              </a:defRPr>
            </a:pPr>
            <a:r>
              <a:t>VoxSet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3680" y="4160520"/>
            <a:ext cx="3749039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1E293B"/>
                </a:solidFill>
                <a:latin typeface="Arial"/>
              </a:defRPr>
            </a:pPr>
            <a:r>
              <a:t>"Where"는 coarse stage가 처리</a:t>
            </a:r>
            <a:br/>
            <a:r>
              <a:t>→ "What"에 집중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520" y="5029200"/>
            <a:ext cx="10515600" cy="731520"/>
          </a:xfrm>
          <a:prstGeom prst="round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914400" y="516636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1E293B"/>
                </a:solidFill>
                <a:latin typeface="Arial"/>
              </a:defRPr>
            </a:pPr>
            <a:r>
              <a:t>모델 구조 만큼이나 3D에서는 Representation 설계가 중요하다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Takeaway 2: Implicit → Explicit 구조화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13 / 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DC2626"/>
                </a:solidFill>
                <a:latin typeface="Arial"/>
              </a:defRPr>
            </a:pPr>
            <a:r>
              <a:t>Implicit (VecSet)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1645920"/>
            <a:ext cx="5029200" cy="2286000"/>
          </a:xfrm>
          <a:prstGeom prst="roundRect">
            <a:avLst/>
          </a:prstGeom>
          <a:solidFill>
            <a:srgbClr val="FE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466344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1E293B"/>
                </a:solidFill>
                <a:latin typeface="Arial"/>
              </a:defRPr>
            </a:pPr>
            <a:r>
              <a:t>토큰: [f₁, f₂, f₃, ..., fₙ]</a:t>
            </a:r>
            <a:br/>
            <a:br/>
            <a:r>
              <a:t>• 위치 정보가 feature에 암묵적 포함</a:t>
            </a:r>
            <a:br/>
            <a:r>
              <a:t>• Cross-attention으로 위치 복원 필요</a:t>
            </a:r>
            <a:br/>
            <a:r>
              <a:t>• 모델이 위치 패턴 학습에 용량 소모</a:t>
            </a:r>
            <a:br/>
            <a:r>
              <a:t>• RoPE 적용 불가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7920" y="118872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16A34A"/>
                </a:solidFill>
                <a:latin typeface="Arial"/>
              </a:defRPr>
            </a:pPr>
            <a:r>
              <a:t>Explicit (VoxSet)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7920" y="1645920"/>
            <a:ext cx="5029200" cy="2286000"/>
          </a:xfrm>
          <a:prstGeom prst="round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400800" y="1783080"/>
            <a:ext cx="466344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1E293B"/>
                </a:solidFill>
                <a:latin typeface="Arial"/>
              </a:defRPr>
            </a:pPr>
            <a:r>
              <a:t>토큰: [(x₁,y₁,z₁,f₁), (x₂,y₂,z₂,f₂), ...]</a:t>
            </a:r>
            <a:br/>
            <a:br/>
            <a:r>
              <a:t>• 위치가 좌표로 명시됨</a:t>
            </a:r>
            <a:br/>
            <a:r>
              <a:t>• RoPE로 상대 위치 직접 인코딩</a:t>
            </a:r>
            <a:br/>
            <a:r>
              <a:t>• 모델이 형상 학습에 집중 가능</a:t>
            </a:r>
            <a:br/>
            <a:r>
              <a:t>• Test-time scaling 가능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1520" y="4389120"/>
            <a:ext cx="10515600" cy="914400"/>
          </a:xfrm>
          <a:prstGeom prst="roundRect">
            <a:avLst/>
          </a:prstGeom>
          <a:solidFill>
            <a:srgbClr val="EFF6FF"/>
          </a:solidFill>
          <a:ln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914400" y="452628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700" b="1">
                <a:solidFill>
                  <a:srgbClr val="1E293B"/>
                </a:solidFill>
                <a:latin typeface="Arial"/>
              </a:defRPr>
            </a:pPr>
            <a:r>
              <a:t>구조적 정보를 명시적으로 분리하면 모델이 더 효율적으로 학습한다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Takeaway 3: 구조 보존 → 일반화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14 / 16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1097280"/>
            <a:ext cx="10515600" cy="731520"/>
          </a:xfrm>
          <a:prstGeom prst="roundRect">
            <a:avLst/>
          </a:prstGeom>
          <a:solidFill>
            <a:srgbClr val="EFF6FF"/>
          </a:solidFill>
          <a:ln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14400" y="123444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700" b="1">
                <a:solidFill>
                  <a:srgbClr val="1E293B"/>
                </a:solidFill>
                <a:latin typeface="Arial"/>
              </a:defRPr>
            </a:pPr>
            <a:r>
              <a:t>학습 시 본 패턴이 추론 시에도 유지되면 → Test-time Scaling 작동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1520" y="2103120"/>
            <a:ext cx="3383280" cy="2286000"/>
          </a:xfrm>
          <a:prstGeom prst="round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68680" y="2240280"/>
            <a:ext cx="3108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64748B"/>
                </a:solidFill>
                <a:latin typeface="Arial"/>
              </a:defRPr>
            </a:pPr>
            <a:r>
              <a:t>LLM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8680" y="2560320"/>
            <a:ext cx="310896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1E293B"/>
                </a:solidFill>
                <a:latin typeface="Arial"/>
              </a:defRPr>
            </a:pPr>
            <a:r>
              <a:t>RoPE + Long Context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680" y="2971800"/>
            <a:ext cx="310896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t>학습: 4K tokens</a:t>
            </a:r>
            <a:br/>
            <a:r>
              <a:t>추론: 128K+ tokens</a:t>
            </a:r>
            <a:br/>
            <a:r>
              <a:t>→ 상대 위치 패턴 유지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89120" y="2103120"/>
            <a:ext cx="3383280" cy="2286000"/>
          </a:xfrm>
          <a:prstGeom prst="round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526280" y="2240280"/>
            <a:ext cx="3108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64748B"/>
                </a:solidFill>
                <a:latin typeface="Arial"/>
              </a:defRPr>
            </a:pPr>
            <a:r>
              <a:t>VLM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26280" y="2560320"/>
            <a:ext cx="310896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1E293B"/>
                </a:solidFill>
                <a:latin typeface="Arial"/>
              </a:defRPr>
            </a:pPr>
            <a:r>
              <a:t>Patch-based Image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6280" y="2971800"/>
            <a:ext cx="310896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t>학습: 224×224</a:t>
            </a:r>
            <a:br/>
            <a:r>
              <a:t>추론: 더 큰 해상도</a:t>
            </a:r>
            <a:br/>
            <a:r>
              <a:t>→ 격자 패턴 유지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46720" y="2103120"/>
            <a:ext cx="3383280" cy="2286000"/>
          </a:xfrm>
          <a:prstGeom prst="roundRect">
            <a:avLst/>
          </a:prstGeom>
          <a:solidFill>
            <a:srgbClr val="EFF6FF"/>
          </a:solidFill>
          <a:ln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183880" y="2240280"/>
            <a:ext cx="3108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2563EB"/>
                </a:solidFill>
                <a:latin typeface="Arial"/>
              </a:defRPr>
            </a:pPr>
            <a:r>
              <a:t>LATTICE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83880" y="2560320"/>
            <a:ext cx="310896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1E293B"/>
                </a:solidFill>
                <a:latin typeface="Arial"/>
              </a:defRPr>
            </a:pPr>
            <a:r>
              <a:t>VoxSet + 3D RoPE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83880" y="2971800"/>
            <a:ext cx="310896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t>학습: 6K tokens</a:t>
            </a:r>
            <a:br/>
            <a:r>
              <a:t>추론: 24K tokens</a:t>
            </a:r>
            <a:br/>
            <a:r>
              <a:t>→ 3D 격자 패턴 유지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31520" y="4754880"/>
            <a:ext cx="10515600" cy="731520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914400" y="489204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FFFFFF"/>
                </a:solidFill>
                <a:latin typeface="Arial"/>
              </a:defRPr>
            </a:pPr>
            <a:r>
              <a:t>공통 원리: 규칙적 구조 + 상대적 위치 인코딩 = Test-time Scaling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Limitations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15 / 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188720"/>
            <a:ext cx="10058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E293B"/>
                </a:solidFill>
                <a:latin typeface="Arial"/>
              </a:defRPr>
            </a:pPr>
            <a:r>
              <a:t>• Two-stage pipeline: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8720" y="1554480"/>
            <a:ext cx="97840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64748B"/>
                </a:solidFill>
                <a:latin typeface="Arial"/>
              </a:defRPr>
            </a:pPr>
            <a:r>
              <a:t>Stage 1 품질에 의존, End-to-end 학습 불가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011680"/>
            <a:ext cx="10058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E293B"/>
                </a:solidFill>
                <a:latin typeface="Arial"/>
              </a:defRPr>
            </a:pPr>
            <a:r>
              <a:t>• 고정 격자 해상도: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8720" y="2377440"/>
            <a:ext cx="97840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64748B"/>
                </a:solidFill>
                <a:latin typeface="Arial"/>
              </a:defRPr>
            </a:pPr>
            <a:r>
              <a:t>매우 세밀한 디테일이나 대규모 장면에 제약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834640"/>
            <a:ext cx="10058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E293B"/>
                </a:solidFill>
                <a:latin typeface="Arial"/>
              </a:defRPr>
            </a:pPr>
            <a:r>
              <a:t>• Single object 중심: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8720" y="3200400"/>
            <a:ext cx="97840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64748B"/>
                </a:solidFill>
                <a:latin typeface="Arial"/>
              </a:defRPr>
            </a:pPr>
            <a:r>
              <a:t>현재는 단일 물체 생성, Scene-level 확장 필요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3657600"/>
            <a:ext cx="10058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E293B"/>
                </a:solidFill>
                <a:latin typeface="Arial"/>
              </a:defRPr>
            </a:pPr>
            <a:r>
              <a:t>• Geometry only: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8720" y="4023360"/>
            <a:ext cx="97840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64748B"/>
                </a:solidFill>
                <a:latin typeface="Arial"/>
              </a:defRPr>
            </a:pPr>
            <a:r>
              <a:t>Texture/Material은 별도 파이프라인 필요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1520" y="4480560"/>
            <a:ext cx="10515600" cy="1188720"/>
          </a:xfrm>
          <a:prstGeom prst="round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914400" y="457200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E293B"/>
                </a:solidFill>
                <a:latin typeface="Arial"/>
              </a:defRPr>
            </a:pPr>
            <a:r>
              <a:t>Future Work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" y="4937760"/>
            <a:ext cx="9601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64748B"/>
                </a:solidFill>
                <a:latin typeface="Arial"/>
              </a:defRPr>
            </a:pPr>
            <a:r>
              <a:t>• Hierarchical voxel representation  • Scene-level composition  • Unified geometry + texture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000" b="1">
                <a:solidFill>
                  <a:srgbClr val="FFFFFF"/>
                </a:solidFill>
                <a:latin typeface="Arial"/>
              </a:defRPr>
            </a:pPr>
            <a:r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280160"/>
            <a:ext cx="1828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FFFFF"/>
                </a:solidFill>
                <a:latin typeface="Arial"/>
              </a:defRPr>
            </a:pPr>
            <a:r>
              <a:t>Problem: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6080" y="1280160"/>
            <a:ext cx="8229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E2E8F0"/>
                </a:solidFill>
                <a:latin typeface="Arial"/>
              </a:defRPr>
            </a:pPr>
            <a:r>
              <a:t>VecSet - unordered latent → Scaling 한계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1783080"/>
            <a:ext cx="1828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FFFFF"/>
                </a:solidFill>
                <a:latin typeface="Arial"/>
              </a:defRPr>
            </a:pPr>
            <a:r>
              <a:t>Solution: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6080" y="1783080"/>
            <a:ext cx="8229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E2E8F0"/>
                </a:solidFill>
                <a:latin typeface="Arial"/>
              </a:defRPr>
            </a:pPr>
            <a:r>
              <a:t>VoxSet - 고정 격자 좌표 + 3D RoPE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286000"/>
            <a:ext cx="1828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FFFFF"/>
                </a:solidFill>
                <a:latin typeface="Arial"/>
              </a:defRPr>
            </a:pPr>
            <a:r>
              <a:t>Result: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6080" y="2286000"/>
            <a:ext cx="8229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E2E8F0"/>
                </a:solidFill>
                <a:latin typeface="Arial"/>
              </a:defRPr>
            </a:pPr>
            <a:r>
              <a:t>Training + Test-time Scaling 동시 달성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2788920"/>
            <a:ext cx="1828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FFFFFF"/>
                </a:solidFill>
                <a:latin typeface="Arial"/>
              </a:defRPr>
            </a:pPr>
            <a:r>
              <a:t>Insight: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6080" y="2788920"/>
            <a:ext cx="8229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E2E8F0"/>
                </a:solidFill>
                <a:latin typeface="Arial"/>
              </a:defRPr>
            </a:pPr>
            <a:r>
              <a:t>"Where" 분리 → "What"에 집중 → Scaling 개선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" y="402336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4A3B8"/>
                </a:solidFill>
                <a:latin typeface="Arial"/>
              </a:defRPr>
            </a:pPr>
            <a:r>
              <a:t>발표자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520" y="429768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FFFFFF"/>
                </a:solidFill>
                <a:latin typeface="Arial"/>
              </a:defRPr>
            </a:pPr>
            <a:r>
              <a:t>조인영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" y="470916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64748B"/>
                </a:solidFill>
                <a:latin typeface="Arial"/>
              </a:defRPr>
            </a:pPr>
            <a:r>
              <a:t>2026년 1월 28일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29600" y="4023360"/>
            <a:ext cx="3200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Reference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9600" y="429768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600" b="0">
                <a:solidFill>
                  <a:srgbClr val="2563EB"/>
                </a:solidFill>
                <a:latin typeface="Arial"/>
              </a:defRPr>
            </a:pPr>
            <a:r>
              <a:t>arXiv:2512.03052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520" y="5303520"/>
            <a:ext cx="10515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</a:defRPr>
            </a:pPr>
            <a: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Why This Paper?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2 / 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09728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>
                <a:solidFill>
                  <a:srgbClr val="1E293B"/>
                </a:solidFill>
                <a:latin typeface="Arial"/>
              </a:defRPr>
            </a:pPr>
            <a:r>
              <a:t>Scaling Law가 3D에도 적용될까?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1645920"/>
            <a:ext cx="5029200" cy="1373658"/>
          </a:xfrm>
          <a:prstGeom prst="round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737360"/>
            <a:ext cx="466344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6A34A"/>
                </a:solidFill>
                <a:latin typeface="Arial"/>
              </a:defRPr>
            </a:pPr>
            <a:r>
              <a:t>LLM / VLM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103120"/>
            <a:ext cx="466344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1E293B"/>
                </a:solidFill>
                <a:latin typeface="Arial"/>
              </a:defRPr>
            </a:pPr>
            <a:r>
              <a:t>Training-time: GPT-3 -&gt; GPT-4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423160"/>
            <a:ext cx="466344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1E293B"/>
                </a:solidFill>
                <a:latin typeface="Arial"/>
              </a:defRPr>
            </a:pPr>
            <a:r>
              <a:t>Test-time: Chain-of-Thought, MindJourney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9120" y="1737360"/>
            <a:ext cx="109728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16A34A"/>
                </a:solidFill>
                <a:latin typeface="Arial"/>
              </a:defRPr>
            </a:pPr>
            <a:r>
              <a:t>OK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17920" y="1645920"/>
            <a:ext cx="5029200" cy="1373658"/>
          </a:xfrm>
          <a:prstGeom prst="roundRect">
            <a:avLst/>
          </a:prstGeom>
          <a:solidFill>
            <a:srgbClr val="FE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6400800" y="1737360"/>
            <a:ext cx="466344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DC2626"/>
                </a:solidFill>
                <a:latin typeface="Arial"/>
              </a:defRPr>
            </a:pPr>
            <a:r>
              <a:t>3D Generation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0" y="2103120"/>
            <a:ext cx="466344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1E293B"/>
                </a:solidFill>
                <a:latin typeface="Arial"/>
              </a:defRPr>
            </a:pPr>
            <a:r>
              <a:t>Training-time: 모델 커져도 비슷한 성능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2423160"/>
            <a:ext cx="466344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1E293B"/>
                </a:solidFill>
                <a:latin typeface="Arial"/>
              </a:defRPr>
            </a:pPr>
            <a:r>
              <a:t>Test-time: Finer grid -&gt; Cubic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32720" y="1737360"/>
            <a:ext cx="73152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DC2626"/>
                </a:solidFill>
                <a:latin typeface="Arial"/>
              </a:defRPr>
            </a:pPr>
            <a:r>
              <a:t>X</a:t>
            </a: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7825ECF0-D9A6-6357-5406-55C3DB169B44}"/>
              </a:ext>
            </a:extLst>
          </p:cNvPr>
          <p:cNvSpPr/>
          <p:nvPr/>
        </p:nvSpPr>
        <p:spPr>
          <a:xfrm>
            <a:off x="731520" y="5454595"/>
            <a:ext cx="10515600" cy="1184744"/>
          </a:xfrm>
          <a:prstGeom prst="round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BD889E-37C7-0285-0313-3E8BC9E65ACF}"/>
              </a:ext>
            </a:extLst>
          </p:cNvPr>
          <p:cNvSpPr txBox="1"/>
          <p:nvPr/>
        </p:nvSpPr>
        <p:spPr>
          <a:xfrm>
            <a:off x="960120" y="5637475"/>
            <a:ext cx="10058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1E293B"/>
                </a:solidFill>
                <a:latin typeface="Arial"/>
              </a:defRPr>
            </a:pPr>
            <a:r>
              <a:t>Core Question: 왜 같은 Transformer인데 3D에서는 Scaling이 안 될까?</a:t>
            </a:r>
            <a:endParaRPr lang="en-US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2563EB"/>
                </a:solidFill>
                <a:latin typeface="Arial"/>
              </a:defRPr>
            </a:pP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2563E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>
              <a:defRPr sz="1600" b="1">
                <a:solidFill>
                  <a:srgbClr val="2563EB"/>
                </a:solidFill>
                <a:latin typeface="Arial"/>
              </a:defRPr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2563E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해결책</a:t>
            </a:r>
            <a:r>
              <a:rPr lang="en-US" altLang="ko-KR" sz="1600" b="1">
                <a:solidFill>
                  <a:srgbClr val="2563EB"/>
                </a:solidFill>
                <a:latin typeface="Arial"/>
              </a:rPr>
              <a:t>: LATTICE (VoxSet + Coarse-to-Fine + RoPE)</a:t>
            </a:r>
            <a:endParaRPr/>
          </a:p>
        </p:txBody>
      </p:sp>
      <p:pic>
        <p:nvPicPr>
          <p:cNvPr id="21" name="그림 20" descr="만화 영화, 예술, 조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E3420D-2492-32DF-55CD-E9D438AD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63" y="3084107"/>
            <a:ext cx="5648914" cy="2305958"/>
          </a:xfrm>
          <a:prstGeom prst="rect">
            <a:avLst/>
          </a:prstGeom>
        </p:spPr>
      </p:pic>
      <p:pic>
        <p:nvPicPr>
          <p:cNvPr id="22" name="Picture 4" descr="ai scaling laws">
            <a:extLst>
              <a:ext uri="{FF2B5EF4-FFF2-40B4-BE49-F238E27FC236}">
                <a16:creationId xmlns:a16="http://schemas.microsoft.com/office/drawing/2014/main" id="{C1606EF8-A497-D17C-4DA5-2BB055085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13037" r="19982" b="6545"/>
          <a:stretch>
            <a:fillRect/>
          </a:stretch>
        </p:blipFill>
        <p:spPr bwMode="auto">
          <a:xfrm>
            <a:off x="1347745" y="3126283"/>
            <a:ext cx="3796750" cy="222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3 / 16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1280160"/>
            <a:ext cx="2651760" cy="3200400"/>
          </a:xfrm>
          <a:prstGeom prst="roundRect">
            <a:avLst/>
          </a:prstGeom>
          <a:solidFill>
            <a:srgbClr val="F8FA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68680" y="1417320"/>
            <a:ext cx="2377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1E293B"/>
                </a:solidFill>
                <a:latin typeface="Arial"/>
              </a:defRPr>
            </a:pPr>
            <a:r>
              <a:t>Part 1: 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680" y="1920240"/>
            <a:ext cx="237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VecSet 표현 방식 및 한계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680" y="2331720"/>
            <a:ext cx="2377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대안(Sparse Voxel)과 Trade-off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66160" y="1280160"/>
            <a:ext cx="2651760" cy="3200400"/>
          </a:xfrm>
          <a:prstGeom prst="round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703320" y="1417320"/>
            <a:ext cx="2377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1E293B"/>
                </a:solidFill>
                <a:latin typeface="Arial"/>
              </a:defRPr>
            </a:pPr>
            <a:r>
              <a:t>Part 2: Method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03320" y="1920240"/>
            <a:ext cx="237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VoxSet 제안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03320" y="2331720"/>
            <a:ext cx="237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Coarse-to-Fine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3320" y="2743200"/>
            <a:ext cx="237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3D RoPE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00800" y="1280160"/>
            <a:ext cx="2651760" cy="3200400"/>
          </a:xfrm>
          <a:prstGeom prst="round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6537960" y="1417320"/>
            <a:ext cx="2377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1E293B"/>
                </a:solidFill>
                <a:latin typeface="Arial"/>
              </a:defRPr>
            </a:pPr>
            <a:r>
              <a:t>Part 3: Results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7960" y="1920240"/>
            <a:ext cx="2377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Training/Test-time Scaling Law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7960" y="2331720"/>
            <a:ext cx="237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그 밖의 결과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235440" y="1280160"/>
            <a:ext cx="2651760" cy="3200400"/>
          </a:xfrm>
          <a:prstGeom prst="round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9372600" y="1417320"/>
            <a:ext cx="23774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1E293B"/>
                </a:solidFill>
                <a:latin typeface="Arial"/>
              </a:defRPr>
            </a:pPr>
            <a:r>
              <a:t>Part 4: Discussion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72600" y="1920240"/>
            <a:ext cx="237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Takeaways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72600" y="2331720"/>
            <a:ext cx="237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Limitations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72600" y="2743200"/>
            <a:ext cx="237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400"/>
              <a:t>• 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Background: VecSet이란?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4 / 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96012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64748B"/>
                </a:solidFill>
                <a:latin typeface="Arial"/>
              </a:defRPr>
            </a:pPr>
            <a:r>
              <a:t>3D Latent Diffusion의 핵심 표현 방식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37160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2563EB"/>
                </a:solidFill>
                <a:latin typeface="Arial"/>
              </a:defRPr>
            </a:pPr>
            <a:r>
              <a:t>Training (VAE)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0" y="137160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16A34A"/>
                </a:solidFill>
                <a:latin typeface="Arial"/>
              </a:defRPr>
            </a:pPr>
            <a:r>
              <a:t>Training/Inference (Image-to-3D)</a:t>
            </a:r>
          </a:p>
        </p:txBody>
      </p:sp>
      <p:pic>
        <p:nvPicPr>
          <p:cNvPr id="16" name="그림 1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6A37FD-935F-85F9-03FE-925497BC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739"/>
          <a:stretch>
            <a:fillRect/>
          </a:stretch>
        </p:blipFill>
        <p:spPr>
          <a:xfrm>
            <a:off x="6469816" y="1899554"/>
            <a:ext cx="5122257" cy="3194436"/>
          </a:xfrm>
          <a:prstGeom prst="rect">
            <a:avLst/>
          </a:prstGeom>
        </p:spPr>
      </p:pic>
      <p:pic>
        <p:nvPicPr>
          <p:cNvPr id="18" name="그림 17" descr="텍스트, 지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F2271E-5BD2-5D3C-C6FE-43149E710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96" y="1783080"/>
            <a:ext cx="4667228" cy="484234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C33419-FE5E-DD4F-1986-7ACAB27925FE}"/>
              </a:ext>
            </a:extLst>
          </p:cNvPr>
          <p:cNvGrpSpPr/>
          <p:nvPr/>
        </p:nvGrpSpPr>
        <p:grpSpPr>
          <a:xfrm>
            <a:off x="273241" y="2048268"/>
            <a:ext cx="3050404" cy="692051"/>
            <a:chOff x="273241" y="2048268"/>
            <a:chExt cx="3050404" cy="6920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F24500-064B-7988-A936-A6408E2604F1}"/>
                </a:ext>
              </a:extLst>
            </p:cNvPr>
            <p:cNvSpPr txBox="1"/>
            <p:nvPr/>
          </p:nvSpPr>
          <p:spPr>
            <a:xfrm>
              <a:off x="273241" y="2048268"/>
              <a:ext cx="1577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/>
                <a:t>3D</a:t>
              </a:r>
              <a:r>
                <a:rPr lang="ko-KR" altLang="en-US"/>
                <a:t> </a:t>
              </a:r>
              <a:r>
                <a:rPr lang="en-US" altLang="ko-KR"/>
                <a:t>Point</a:t>
              </a:r>
              <a:r>
                <a:rPr lang="ko-KR" altLang="en-US"/>
                <a:t> </a:t>
              </a:r>
              <a:r>
                <a:rPr lang="en-US" altLang="ko-KR"/>
                <a:t>Cloud</a:t>
              </a:r>
              <a:br>
                <a:rPr lang="en-US" altLang="ko-KR"/>
              </a:br>
              <a:r>
                <a:rPr lang="en-US" altLang="ko-KR"/>
                <a:t>(K/V, Nx3)</a:t>
              </a:r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CA413C0-89FD-0E27-BAAD-DEF4CBBFE60D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850596" y="2371434"/>
              <a:ext cx="1473049" cy="36888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AF6609-6622-E3BE-5BD4-16DF39F4E58D}"/>
              </a:ext>
            </a:extLst>
          </p:cNvPr>
          <p:cNvGrpSpPr/>
          <p:nvPr/>
        </p:nvGrpSpPr>
        <p:grpSpPr>
          <a:xfrm>
            <a:off x="-21970" y="2060526"/>
            <a:ext cx="4253580" cy="1999666"/>
            <a:chOff x="-21970" y="2060526"/>
            <a:chExt cx="4253580" cy="199966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5CBC72-1909-47CB-7E60-CBB77EB01E73}"/>
                </a:ext>
              </a:extLst>
            </p:cNvPr>
            <p:cNvSpPr txBox="1"/>
            <p:nvPr/>
          </p:nvSpPr>
          <p:spPr>
            <a:xfrm>
              <a:off x="-21970" y="3413861"/>
              <a:ext cx="2167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/>
                <a:t>Downsampled points</a:t>
              </a:r>
              <a:br>
                <a:rPr lang="en-US" altLang="ko-KR"/>
              </a:br>
              <a:r>
                <a:rPr lang="en-US" altLang="ko-KR"/>
                <a:t>(Q, N//8x3)</a:t>
              </a:r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4A8A010-BACC-199A-55C7-022E57986D1A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2145803" y="2060526"/>
              <a:ext cx="2085807" cy="167650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5372C83-BBA2-148D-DFB1-63F0A2EBD432}"/>
              </a:ext>
            </a:extLst>
          </p:cNvPr>
          <p:cNvGrpSpPr/>
          <p:nvPr/>
        </p:nvGrpSpPr>
        <p:grpSpPr>
          <a:xfrm>
            <a:off x="555208" y="4204252"/>
            <a:ext cx="3629002" cy="1097802"/>
            <a:chOff x="555208" y="4204252"/>
            <a:chExt cx="3629002" cy="10978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E3C885-4AFE-7CD0-1E00-1CC448AE90FD}"/>
                </a:ext>
              </a:extLst>
            </p:cNvPr>
            <p:cNvSpPr txBox="1"/>
            <p:nvPr/>
          </p:nvSpPr>
          <p:spPr>
            <a:xfrm>
              <a:off x="555208" y="4655723"/>
              <a:ext cx="1013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/>
                <a:t>Latent</a:t>
              </a:r>
              <a:br>
                <a:rPr lang="en-US" altLang="ko-KR"/>
              </a:br>
              <a:r>
                <a:rPr lang="en-US" altLang="ko-KR"/>
                <a:t>(N//8xD)</a:t>
              </a:r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12E8951-7EE1-3392-AFEE-70312FEC7065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1568627" y="4204252"/>
              <a:ext cx="2615583" cy="77463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EB6DD65-624F-AD9A-2707-FD9B5A5AB812}"/>
              </a:ext>
            </a:extLst>
          </p:cNvPr>
          <p:cNvGrpSpPr/>
          <p:nvPr/>
        </p:nvGrpSpPr>
        <p:grpSpPr>
          <a:xfrm>
            <a:off x="455179" y="6093866"/>
            <a:ext cx="3399054" cy="646331"/>
            <a:chOff x="455179" y="6093866"/>
            <a:chExt cx="3399054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6A1464-A87A-0CD3-FA69-6AA4FB4A4307}"/>
                </a:ext>
              </a:extLst>
            </p:cNvPr>
            <p:cNvSpPr txBox="1"/>
            <p:nvPr/>
          </p:nvSpPr>
          <p:spPr>
            <a:xfrm>
              <a:off x="455179" y="6093866"/>
              <a:ext cx="12134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/>
                <a:t>Grid Points</a:t>
              </a:r>
              <a:br>
                <a:rPr lang="en-US" altLang="ko-KR"/>
              </a:br>
              <a:r>
                <a:rPr lang="en-US" altLang="ko-KR"/>
                <a:t>(Q, C</a:t>
              </a:r>
              <a:r>
                <a:rPr lang="en-US" altLang="ko-KR" baseline="30000"/>
                <a:t>3</a:t>
              </a:r>
              <a:r>
                <a:rPr lang="en-US" altLang="ko-KR"/>
                <a:t>x3)</a:t>
              </a:r>
              <a:endParaRPr lang="ko-KR" alt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97B89709-DDCC-4610-7610-7401D2E83832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668653" y="6417032"/>
              <a:ext cx="2185580" cy="11098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BE6600E-AB85-A29B-55CF-73C990C9F173}"/>
              </a:ext>
            </a:extLst>
          </p:cNvPr>
          <p:cNvGrpSpPr/>
          <p:nvPr/>
        </p:nvGrpSpPr>
        <p:grpSpPr>
          <a:xfrm>
            <a:off x="7165014" y="4978888"/>
            <a:ext cx="1615827" cy="1493638"/>
            <a:chOff x="254005" y="3808416"/>
            <a:chExt cx="1615827" cy="149363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B627CE-0D15-6A5A-6470-94EA56E16ADC}"/>
                </a:ext>
              </a:extLst>
            </p:cNvPr>
            <p:cNvSpPr txBox="1"/>
            <p:nvPr/>
          </p:nvSpPr>
          <p:spPr>
            <a:xfrm>
              <a:off x="254005" y="4655723"/>
              <a:ext cx="16158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/>
                <a:t>Random Latent</a:t>
              </a:r>
              <a:br>
                <a:rPr lang="en-US" altLang="ko-KR"/>
              </a:br>
              <a:r>
                <a:rPr lang="en-US" altLang="ko-KR"/>
                <a:t>(N//8xD)</a:t>
              </a:r>
              <a:endParaRPr lang="ko-KR" altLang="en-US"/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5E0936B-431B-C8E8-27D2-92B837FA5344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582793" y="3808416"/>
              <a:ext cx="479126" cy="84730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1005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>
                <a:solidFill>
                  <a:srgbClr val="1E293B"/>
                </a:solidFill>
                <a:latin typeface="Arial"/>
              </a:defRPr>
            </a:pPr>
            <a:r>
              <a:rPr sz="3200"/>
              <a:t>VecSet의 Unordered, Unstructured Latent 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5 / 16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1051560"/>
            <a:ext cx="10515600" cy="640080"/>
          </a:xfrm>
          <a:prstGeom prst="roundRect">
            <a:avLst/>
          </a:prstGeom>
          <a:solidFill>
            <a:srgbClr val="FFF7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14400" y="114300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1E293B"/>
                </a:solidFill>
                <a:latin typeface="Arial"/>
              </a:defRPr>
            </a:pPr>
            <a:r>
              <a:t>핵심: Diffusion 추론 시 토큰들이 순서 없는 집합(set)으로 처리 → 위치 정보가 암묵적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182880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16A34A"/>
                </a:solidFill>
                <a:latin typeface="Arial"/>
              </a:defRPr>
            </a:pPr>
            <a:r>
              <a:t>Language / Image / Video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1520" y="2240280"/>
            <a:ext cx="5029200" cy="1737360"/>
          </a:xfrm>
          <a:prstGeom prst="round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914400" y="2331720"/>
            <a:ext cx="46634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1E293B"/>
                </a:solidFill>
                <a:latin typeface="Arial"/>
              </a:defRPr>
            </a:pPr>
            <a:r>
              <a:rPr sz="1600"/>
              <a:t>• </a:t>
            </a:r>
            <a:r>
              <a:rPr lang="en-US" sz="1600"/>
              <a:t>Random latent: o</a:t>
            </a:r>
            <a:r>
              <a:rPr sz="1600"/>
              <a:t>rdered (language) or </a:t>
            </a:r>
            <a:r>
              <a:rPr lang="en-US" sz="1600"/>
              <a:t>r</a:t>
            </a:r>
            <a:r>
              <a:rPr sz="1600"/>
              <a:t>egular grid (pixels)</a:t>
            </a:r>
            <a:br>
              <a:rPr sz="1600"/>
            </a:br>
            <a:r>
              <a:rPr sz="1600"/>
              <a:t>• Language: i번째 토큰 → 1~i-1에 attend</a:t>
            </a:r>
            <a:br>
              <a:rPr sz="1600"/>
            </a:br>
            <a:r>
              <a:rPr sz="1600"/>
              <a:t>• Image: pixel-wise locality → patchify</a:t>
            </a:r>
            <a:br>
              <a:rPr sz="1600"/>
            </a:br>
            <a:r>
              <a:rPr sz="1600"/>
              <a:t>• Positional encoding으로 위치 저렴하게 인코딩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20" y="182880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DC2626"/>
                </a:solidFill>
                <a:latin typeface="Arial"/>
              </a:defRPr>
            </a:pPr>
            <a:r>
              <a:t>Point Cloud (VecSet)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17920" y="2240280"/>
            <a:ext cx="5029200" cy="1737360"/>
          </a:xfrm>
          <a:prstGeom prst="roundRect">
            <a:avLst/>
          </a:prstGeom>
          <a:solidFill>
            <a:srgbClr val="FE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6400800" y="2331720"/>
            <a:ext cx="46634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1E293B"/>
                </a:solidFill>
                <a:latin typeface="Arial"/>
              </a:defRPr>
            </a:pPr>
            <a:r>
              <a:rPr sz="1600"/>
              <a:t>• 물체 표면에서 랜덤 샘플링</a:t>
            </a:r>
            <a:br>
              <a:rPr sz="1600"/>
            </a:br>
            <a:r>
              <a:rPr sz="1600"/>
              <a:t>• 물체마다 point 위치가 다름</a:t>
            </a:r>
            <a:br>
              <a:rPr sz="1600"/>
            </a:br>
            <a:r>
              <a:rPr sz="1600"/>
              <a:t>• 순서 매길 수 없음, grid 구조도 아님</a:t>
            </a:r>
            <a:br>
              <a:rPr sz="1600"/>
            </a:br>
            <a:r>
              <a:rPr sz="1600"/>
              <a:t>• </a:t>
            </a:r>
            <a:r>
              <a:rPr lang="en-US" sz="1600"/>
              <a:t>R</a:t>
            </a:r>
            <a:r>
              <a:rPr sz="1600"/>
              <a:t>andom latent: unordered, no structure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3200" y="4073056"/>
            <a:ext cx="3200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16A34A"/>
                </a:solidFill>
                <a:latin typeface="Arial"/>
              </a:defRPr>
            </a:pPr>
            <a:r>
              <a:t>"무엇을" 생성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073056"/>
            <a:ext cx="3657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1">
                <a:solidFill>
                  <a:srgbClr val="DC2626"/>
                </a:solidFill>
                <a:latin typeface="Arial"/>
              </a:defRPr>
            </a:pPr>
            <a:r>
              <a:t>"어디에" + "무엇을" 생성</a:t>
            </a:r>
          </a:p>
        </p:txBody>
      </p:sp>
      <p:pic>
        <p:nvPicPr>
          <p:cNvPr id="20" name="그림 1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439656-C35C-3DDD-0EF9-82B94A0F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739"/>
          <a:stretch>
            <a:fillRect/>
          </a:stretch>
        </p:blipFill>
        <p:spPr>
          <a:xfrm>
            <a:off x="4080027" y="4476584"/>
            <a:ext cx="3818585" cy="2381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VecSet의 Scaling 한계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6 / 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09728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DC2626"/>
                </a:solidFill>
                <a:latin typeface="Arial"/>
              </a:defRPr>
            </a:pPr>
            <a:r>
              <a:t>왜 Scaling이 안 될까?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1554480"/>
            <a:ext cx="5029200" cy="2560320"/>
          </a:xfrm>
          <a:prstGeom prst="roundRect">
            <a:avLst/>
          </a:prstGeom>
          <a:solidFill>
            <a:srgbClr val="FE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691640"/>
            <a:ext cx="46634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1E293B"/>
                </a:solidFill>
                <a:latin typeface="Arial"/>
              </a:defRPr>
            </a:pPr>
            <a:r>
              <a:rPr sz="1600"/>
              <a:t>• 토큰들이 순서 없는 집합으로 처리</a:t>
            </a:r>
            <a:br>
              <a:rPr sz="1600"/>
            </a:br>
            <a:r>
              <a:rPr sz="1600"/>
              <a:t>• 랜덤 토큰과 공간 위치 간 대응이 비고정</a:t>
            </a:r>
            <a:br>
              <a:rPr sz="1600"/>
            </a:br>
            <a:r>
              <a:rPr sz="1600"/>
              <a:t>• 위치 정보가 암묵적</a:t>
            </a:r>
            <a:br>
              <a:rPr sz="1600"/>
            </a:br>
            <a:r>
              <a:rPr sz="1600"/>
              <a:t>• 위치 인코딩 부</a:t>
            </a:r>
            <a:r>
              <a:rPr lang="ko-KR" altLang="en-US" sz="1600"/>
              <a:t>재</a:t>
            </a:r>
            <a:br>
              <a:rPr sz="1600"/>
            </a:br>
            <a:r>
              <a:rPr sz="1600"/>
              <a:t>• 방대한 탐색 공간</a:t>
            </a:r>
            <a:br>
              <a:rPr sz="1600"/>
            </a:br>
            <a:br>
              <a:rPr sz="1600"/>
            </a:br>
            <a:r>
              <a:rPr sz="1600"/>
              <a:t>⇒ 토큰을 늘려도 이득이 제한적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7920" y="109728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2563EB"/>
                </a:solidFill>
                <a:latin typeface="Arial"/>
              </a:defRPr>
            </a:pPr>
            <a:r>
              <a:t>그럼에도 VecSet을 연구했던 이유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7920" y="1554480"/>
            <a:ext cx="5029200" cy="2560320"/>
          </a:xfrm>
          <a:prstGeom prst="roundRect">
            <a:avLst/>
          </a:prstGeom>
          <a:solidFill>
            <a:srgbClr val="EFF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400800" y="1691640"/>
            <a:ext cx="46634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1E293B"/>
                </a:solidFill>
                <a:latin typeface="Arial"/>
              </a:defRPr>
            </a:pPr>
            <a:r>
              <a:rPr sz="1600"/>
              <a:t>• 3D에 특화될 필요 없는 단순한 구조</a:t>
            </a:r>
            <a:br>
              <a:rPr sz="1600"/>
            </a:br>
            <a:r>
              <a:rPr sz="1600"/>
              <a:t>  → 일반적인 Transformer 그대로 사용</a:t>
            </a:r>
            <a:br>
              <a:rPr sz="1600"/>
            </a:br>
            <a:br>
              <a:rPr sz="1600"/>
            </a:br>
            <a:r>
              <a:rPr sz="1600"/>
              <a:t>• 추론 시 random latent의</a:t>
            </a:r>
            <a:br>
              <a:rPr sz="1600"/>
            </a:br>
            <a:r>
              <a:rPr sz="1600"/>
              <a:t>  토큰 수를 유연하게 조정 가능</a:t>
            </a:r>
            <a:br>
              <a:rPr sz="1600"/>
            </a:br>
            <a:r>
              <a:rPr sz="1600"/>
              <a:t>  (이득이 제한적이긴 하나...)</a:t>
            </a:r>
            <a:br>
              <a:rPr sz="1600"/>
            </a:br>
            <a:br>
              <a:rPr sz="1600"/>
            </a:br>
            <a:r>
              <a:rPr sz="1600"/>
              <a:t>• 다양한 해상도 출력 가능</a:t>
            </a:r>
          </a:p>
        </p:txBody>
      </p:sp>
      <p:pic>
        <p:nvPicPr>
          <p:cNvPr id="2050" name="Picture 2" descr="Refer to caption">
            <a:extLst>
              <a:ext uri="{FF2B5EF4-FFF2-40B4-BE49-F238E27FC236}">
                <a16:creationId xmlns:a16="http://schemas.microsoft.com/office/drawing/2014/main" id="{85BE3F20-D19C-BA5C-91F3-E32ED33A1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23"/>
          <a:stretch>
            <a:fillRect/>
          </a:stretch>
        </p:blipFill>
        <p:spPr bwMode="auto">
          <a:xfrm>
            <a:off x="13017" y="3644682"/>
            <a:ext cx="6082983" cy="321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fer to caption">
            <a:extLst>
              <a:ext uri="{FF2B5EF4-FFF2-40B4-BE49-F238E27FC236}">
                <a16:creationId xmlns:a16="http://schemas.microsoft.com/office/drawing/2014/main" id="{7034C39A-8018-C3E8-77CF-8EF92207F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75"/>
          <a:stretch>
            <a:fillRect/>
          </a:stretch>
        </p:blipFill>
        <p:spPr bwMode="auto">
          <a:xfrm>
            <a:off x="6217920" y="3653624"/>
            <a:ext cx="5961063" cy="320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Alternative: Sparse Voxel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7 / 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05156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16A34A"/>
                </a:solidFill>
                <a:latin typeface="Arial"/>
              </a:defRPr>
            </a:pPr>
            <a:r>
              <a:t>특징 및 장점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1463040"/>
            <a:ext cx="5029200" cy="1828800"/>
          </a:xfrm>
          <a:prstGeom prst="round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1554480"/>
            <a:ext cx="46634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600"/>
              <a:t>• 3D 격자에서 occupied voxel만 토큰 사용</a:t>
            </a:r>
            <a:br>
              <a:rPr sz="1600"/>
            </a:br>
            <a:r>
              <a:rPr sz="1600"/>
              <a:t>  → 토큰-위치 대응 명시적, 규칙적</a:t>
            </a:r>
            <a:br>
              <a:rPr sz="1600"/>
            </a:br>
            <a:r>
              <a:rPr sz="1600"/>
              <a:t>• Regular structure → 3D Conv (U-Net)</a:t>
            </a:r>
            <a:br>
              <a:rPr sz="1600"/>
            </a:br>
            <a:r>
              <a:rPr sz="1600"/>
              <a:t>• Latent도 grid 구조 유지</a:t>
            </a:r>
            <a:br>
              <a:rPr sz="1600"/>
            </a:br>
            <a:r>
              <a:rPr sz="1600"/>
              <a:t>• Test-time Scale 잘 됨 (finer grid)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7920" y="105156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DC2626"/>
                </a:solidFill>
                <a:latin typeface="Arial"/>
              </a:defRPr>
            </a:pPr>
            <a:r>
              <a:t>문제점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7920" y="1463040"/>
            <a:ext cx="5029200" cy="1828800"/>
          </a:xfrm>
          <a:prstGeom prst="roundRect">
            <a:avLst/>
          </a:prstGeom>
          <a:solidFill>
            <a:srgbClr val="FE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400800" y="1554480"/>
            <a:ext cx="46634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rPr sz="1600"/>
              <a:t>• 복잡한 물체 → 80K+ 토큰</a:t>
            </a:r>
            <a:br>
              <a:rPr sz="1600"/>
            </a:br>
            <a:r>
              <a:rPr sz="1600"/>
              <a:t>• O(N²) Full Attention 불가</a:t>
            </a:r>
            <a:br>
              <a:rPr sz="1600"/>
            </a:br>
            <a:r>
              <a:rPr sz="1600"/>
              <a:t>• Sliding Window → 전역 context 손실</a:t>
            </a:r>
            <a:br>
              <a:rPr sz="1600"/>
            </a:br>
            <a:r>
              <a:rPr sz="1600"/>
              <a:t>• Sparse Conv: LLM/VLM에서 안 쓰는 특수 구조</a:t>
            </a:r>
            <a:br>
              <a:rPr sz="1600"/>
            </a:br>
            <a:r>
              <a:rPr sz="1600"/>
              <a:t>  → LLM 연구 성과 활용 어려움</a:t>
            </a:r>
            <a:br>
              <a:rPr sz="1600"/>
            </a:br>
            <a:r>
              <a:rPr sz="1600"/>
              <a:t>• 토큰 수 가변적 → batch 학습/serving 어려움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F1FB90-F4A2-C079-DC48-EC5C2418A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13"/>
          <a:stretch>
            <a:fillRect/>
          </a:stretch>
        </p:blipFill>
        <p:spPr bwMode="auto">
          <a:xfrm>
            <a:off x="0" y="3566161"/>
            <a:ext cx="12192000" cy="305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Trade-off 비교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8 / 16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71600" y="1280160"/>
          <a:ext cx="9144000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방식</a:t>
                      </a:r>
                    </a:p>
                  </a:txBody>
                  <a:tcPr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토큰-위치</a:t>
                      </a:r>
                    </a:p>
                    <a:p>
                      <a:r>
                        <a:t>명시적 대응</a:t>
                      </a:r>
                    </a:p>
                  </a:txBody>
                  <a:tcPr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물체 별</a:t>
                      </a:r>
                    </a:p>
                    <a:p>
                      <a:r>
                        <a:t>토큰 수 고정</a:t>
                      </a:r>
                    </a:p>
                  </a:txBody>
                  <a:tcPr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Test-time</a:t>
                      </a:r>
                    </a:p>
                    <a:p>
                      <a:r>
                        <a:t>Scale 효율</a:t>
                      </a:r>
                    </a:p>
                  </a:txBody>
                  <a:tcPr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1E293B"/>
                          </a:solidFill>
                          <a:latin typeface="Arial"/>
                        </a:defRPr>
                      </a:pPr>
                      <a:r>
                        <a:t>VecSet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DC2626"/>
                          </a:solidFill>
                          <a:latin typeface="Arial"/>
                        </a:defRPr>
                      </a:pPr>
                      <a:r>
                        <a:t>X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16A34A"/>
                          </a:solidFill>
                          <a:latin typeface="Arial"/>
                        </a:defRPr>
                      </a:pPr>
                      <a:r>
                        <a:t>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DC2626"/>
                          </a:solidFill>
                          <a:latin typeface="Arial"/>
                        </a:defRPr>
                      </a:pPr>
                      <a:r>
                        <a:t>X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1E293B"/>
                          </a:solidFill>
                          <a:latin typeface="Arial"/>
                        </a:defRPr>
                      </a:pPr>
                      <a:r>
                        <a:t>Sparse Voxel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16A34A"/>
                          </a:solidFill>
                          <a:latin typeface="Arial"/>
                        </a:defRPr>
                      </a:pPr>
                      <a:r>
                        <a:t>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DC2626"/>
                          </a:solidFill>
                          <a:latin typeface="Arial"/>
                        </a:defRPr>
                      </a:pPr>
                      <a:r>
                        <a:t>X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16A34A"/>
                          </a:solidFill>
                          <a:latin typeface="Arial"/>
                        </a:defRPr>
                      </a:pPr>
                      <a:r>
                        <a:t>O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2563EB"/>
                          </a:solidFill>
                          <a:latin typeface="Arial"/>
                        </a:defRPr>
                      </a:pPr>
                      <a:r>
                        <a:t>VoxSet (제안)</a:t>
                      </a:r>
                    </a:p>
                  </a:txBody>
                  <a:tcPr>
                    <a:solidFill>
                      <a:srgbClr val="EFF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16A34A"/>
                          </a:solidFill>
                          <a:latin typeface="Arial"/>
                        </a:defRPr>
                      </a:pPr>
                      <a:r>
                        <a:t>O</a:t>
                      </a:r>
                    </a:p>
                  </a:txBody>
                  <a:tcPr>
                    <a:solidFill>
                      <a:srgbClr val="EFF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16A34A"/>
                          </a:solidFill>
                          <a:latin typeface="Arial"/>
                        </a:defRPr>
                      </a:pPr>
                      <a:r>
                        <a:t>O</a:t>
                      </a:r>
                    </a:p>
                  </a:txBody>
                  <a:tcPr>
                    <a:solidFill>
                      <a:srgbClr val="EFF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16A34A"/>
                          </a:solidFill>
                          <a:latin typeface="Arial"/>
                        </a:defRPr>
                      </a:pPr>
                      <a:r>
                        <a:t>O</a:t>
                      </a:r>
                    </a:p>
                  </a:txBody>
                  <a:tcPr>
                    <a:solidFill>
                      <a:srgbClr val="EFF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520" y="3657600"/>
            <a:ext cx="5701085" cy="2011680"/>
          </a:xfrm>
          <a:prstGeom prst="roundRect">
            <a:avLst/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3794760"/>
            <a:ext cx="5453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16A34A"/>
                </a:solidFill>
                <a:latin typeface="Arial"/>
              </a:defRPr>
            </a:pPr>
            <a:r>
              <a:t>VoxSet = Voxelized VecSet  </a:t>
            </a:r>
            <a:br>
              <a:rPr lang="en-US"/>
            </a:br>
            <a:r>
              <a:t>또는  Sparser Voxel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441091"/>
            <a:ext cx="5453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1E293B"/>
                </a:solidFill>
                <a:latin typeface="Arial"/>
              </a:defRPr>
            </a:pPr>
            <a:r>
              <a:rPr sz="1600"/>
              <a:t>• VecSet처럼 고정된 N개 토큰 사용</a:t>
            </a:r>
            <a:br>
              <a:rPr sz="1600"/>
            </a:br>
            <a:r>
              <a:rPr sz="1600"/>
              <a:t>• Sparse Voxel처럼 토큰에 명시적 좌표 부여</a:t>
            </a:r>
            <a:br>
              <a:rPr sz="1600"/>
            </a:br>
            <a:r>
              <a:rPr sz="1600"/>
              <a:t>• 두 방식의 장점만 결합</a:t>
            </a:r>
          </a:p>
        </p:txBody>
      </p:sp>
      <p:pic>
        <p:nvPicPr>
          <p:cNvPr id="5122" name="Picture 2" descr="Refer to caption">
            <a:extLst>
              <a:ext uri="{FF2B5EF4-FFF2-40B4-BE49-F238E27FC236}">
                <a16:creationId xmlns:a16="http://schemas.microsoft.com/office/drawing/2014/main" id="{2842C428-EA0C-B04A-A69B-9C8A94207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3"/>
          <a:stretch>
            <a:fillRect/>
          </a:stretch>
        </p:blipFill>
        <p:spPr bwMode="auto">
          <a:xfrm>
            <a:off x="5184251" y="3657600"/>
            <a:ext cx="6918174" cy="314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45720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1E293B"/>
                </a:solidFill>
                <a:latin typeface="Arial"/>
              </a:defRPr>
            </a:pPr>
            <a:r>
              <a:t>LATTICE 전체 그림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2800" y="457200"/>
            <a:ext cx="914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1400" b="0">
                <a:solidFill>
                  <a:srgbClr val="94A3B8"/>
                </a:solidFill>
                <a:latin typeface="Arial"/>
              </a:defRPr>
            </a:pPr>
            <a:r>
              <a:t>9 / 16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1005840"/>
            <a:ext cx="3200400" cy="1371600"/>
          </a:xfrm>
          <a:prstGeom prst="roundRect">
            <a:avLst/>
          </a:prstGeom>
          <a:solidFill>
            <a:srgbClr val="F8FAFC"/>
          </a:solidFill>
          <a:ln>
            <a:solidFill>
              <a:srgbClr val="6474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22960" y="1097280"/>
            <a:ext cx="3017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64748B"/>
                </a:solidFill>
                <a:latin typeface="Arial"/>
              </a:defRPr>
            </a:pPr>
            <a:r>
              <a:t>1. Coarse Generation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" y="1371600"/>
            <a:ext cx="3017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1E293B"/>
                </a:solidFill>
                <a:latin typeface="Arial"/>
              </a:defRPr>
            </a:pPr>
            <a:r>
              <a:rPr sz="1600"/>
              <a:t>기존 VecSet/SparseVoxel</a:t>
            </a:r>
            <a:br>
              <a:rPr sz="1600"/>
            </a:br>
            <a:r>
              <a:rPr sz="1600"/>
              <a:t>모델로 coarse mesh 생성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3360" y="1463040"/>
            <a:ext cx="457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0">
                <a:solidFill>
                  <a:srgbClr val="1E293B"/>
                </a:solidFill>
                <a:latin typeface="Arial"/>
              </a:defRPr>
            </a:pPr>
            <a:r>
              <a:t>→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0" y="1005840"/>
            <a:ext cx="3200400" cy="1371600"/>
          </a:xfrm>
          <a:prstGeom prst="roundRect">
            <a:avLst/>
          </a:prstGeom>
          <a:solidFill>
            <a:srgbClr val="EFF6FF"/>
          </a:solidFill>
          <a:ln>
            <a:solidFill>
              <a:srgbClr val="2563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663440" y="1097280"/>
            <a:ext cx="3017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2563EB"/>
                </a:solidFill>
                <a:latin typeface="Arial"/>
              </a:defRPr>
            </a:pPr>
            <a:r>
              <a:t>2. Voxelize &amp; Sampling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3440" y="1371600"/>
            <a:ext cx="3017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1E293B"/>
                </a:solidFill>
                <a:latin typeface="Arial"/>
              </a:defRPr>
            </a:pPr>
            <a:r>
              <a:rPr sz="1600"/>
              <a:t>Voxelize 후 각 voxel에서</a:t>
            </a:r>
            <a:br>
              <a:rPr sz="1600"/>
            </a:br>
            <a:r>
              <a:rPr sz="1600"/>
              <a:t>FPS로 대표점 추출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3840" y="1463040"/>
            <a:ext cx="457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0">
                <a:solidFill>
                  <a:srgbClr val="1E293B"/>
                </a:solidFill>
                <a:latin typeface="Arial"/>
              </a:defRPr>
            </a:pPr>
            <a:r>
              <a:t>→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412480" y="1005840"/>
            <a:ext cx="2834640" cy="1371600"/>
          </a:xfrm>
          <a:prstGeom prst="roundRect">
            <a:avLst/>
          </a:prstGeom>
          <a:solidFill>
            <a:srgbClr val="F0FDF4"/>
          </a:solidFill>
          <a:ln>
            <a:solidFill>
              <a:srgbClr val="16A3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503920" y="1097280"/>
            <a:ext cx="26517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16A34A"/>
                </a:solidFill>
                <a:latin typeface="Arial"/>
              </a:defRPr>
            </a:pPr>
            <a:r>
              <a:t>3. Structure-Aware DiT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3920" y="1371600"/>
            <a:ext cx="2651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0">
                <a:solidFill>
                  <a:srgbClr val="1E293B"/>
                </a:solidFill>
                <a:latin typeface="Arial"/>
              </a:defRPr>
            </a:pPr>
            <a:r>
              <a:rPr sz="1600"/>
              <a:t>좌표에 3D RoPE 적용</a:t>
            </a:r>
            <a:br>
              <a:rPr sz="1600"/>
            </a:br>
            <a:r>
              <a:rPr sz="1600"/>
              <a:t>DiT로 상세 생성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1520" y="2560320"/>
            <a:ext cx="10515600" cy="1828800"/>
          </a:xfrm>
          <a:prstGeom prst="roundRect">
            <a:avLst/>
          </a:prstGeom>
          <a:solidFill>
            <a:srgbClr val="F5F3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914400" y="2651760"/>
            <a:ext cx="10058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1E293B"/>
                </a:solidFill>
                <a:latin typeface="Arial"/>
              </a:defRPr>
            </a:pPr>
            <a:r>
              <a:t>3D RoPE (Rotary Positional Embedding)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" y="3017520"/>
            <a:ext cx="1005840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1E293B"/>
                </a:solidFill>
                <a:latin typeface="Arial"/>
              </a:defRPr>
            </a:pPr>
            <a:r>
              <a:t>• 토큰 인덱스별로 회전 변환을 적용하는 Positional Embedding</a:t>
            </a:r>
            <a:br/>
            <a:r>
              <a:t>• q_rot = q × R(i),  k_rot = k × R(j)  →  Attention(i,j) = q × R(i-j) × k^T</a:t>
            </a:r>
            <a:br/>
            <a:r>
              <a:t>• Attention 계산 시 절대 위치 소거, 상대 위치만 남음</a:t>
            </a:r>
            <a:br/>
            <a:r>
              <a:t>• 3D 확장: head dimension을 3등분해서 (x, y, z) 각각 독립 RoPE → 3D 상대 위치 인코딩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31520" y="4572000"/>
            <a:ext cx="10515600" cy="1097280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914400" y="4709160"/>
            <a:ext cx="100584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FFFFFF"/>
                </a:solidFill>
                <a:latin typeface="Arial"/>
              </a:defRPr>
            </a:pPr>
            <a:r>
              <a:t>VoxSet = Voxelized VecSet (고정 토큰 수) or Sparser Voxel (명시적 좌표)</a:t>
            </a:r>
            <a:br/>
            <a:r>
              <a:t>→ "Where"는 coarse stage가 처리, DiT는 "What"에 집중</a:t>
            </a:r>
          </a:p>
        </p:txBody>
      </p:sp>
      <p:pic>
        <p:nvPicPr>
          <p:cNvPr id="6146" name="Picture 2" descr="Refer to caption">
            <a:extLst>
              <a:ext uri="{FF2B5EF4-FFF2-40B4-BE49-F238E27FC236}">
                <a16:creationId xmlns:a16="http://schemas.microsoft.com/office/drawing/2014/main" id="{A14B1D87-3C18-31E8-C29C-7B73AECE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082796"/>
            <a:ext cx="10722334" cy="46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1465</Words>
  <Application>Microsoft Office PowerPoint</Application>
  <PresentationFormat>와이드스크린</PresentationFormat>
  <Paragraphs>182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Inyoung Cho (조인영)</cp:lastModifiedBy>
  <cp:revision>14</cp:revision>
  <dcterms:created xsi:type="dcterms:W3CDTF">2013-01-27T09:14:16Z</dcterms:created>
  <dcterms:modified xsi:type="dcterms:W3CDTF">2026-01-28T07:48:48Z</dcterms:modified>
  <cp:category/>
</cp:coreProperties>
</file>